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3"/>
  </p:notesMasterIdLst>
  <p:sldIdLst>
    <p:sldId id="269" r:id="rId3"/>
    <p:sldId id="271" r:id="rId4"/>
    <p:sldId id="266" r:id="rId5"/>
    <p:sldId id="275" r:id="rId6"/>
    <p:sldId id="310" r:id="rId7"/>
    <p:sldId id="277" r:id="rId8"/>
    <p:sldId id="311" r:id="rId9"/>
    <p:sldId id="279" r:id="rId10"/>
    <p:sldId id="280" r:id="rId11"/>
    <p:sldId id="281" r:id="rId12"/>
    <p:sldId id="282" r:id="rId13"/>
    <p:sldId id="292" r:id="rId14"/>
    <p:sldId id="283" r:id="rId15"/>
    <p:sldId id="286" r:id="rId16"/>
    <p:sldId id="284" r:id="rId17"/>
    <p:sldId id="285" r:id="rId18"/>
    <p:sldId id="287" r:id="rId19"/>
    <p:sldId id="288" r:id="rId20"/>
    <p:sldId id="289" r:id="rId21"/>
    <p:sldId id="290" r:id="rId22"/>
    <p:sldId id="291" r:id="rId23"/>
    <p:sldId id="306" r:id="rId24"/>
    <p:sldId id="307" r:id="rId25"/>
    <p:sldId id="299" r:id="rId26"/>
    <p:sldId id="308" r:id="rId27"/>
    <p:sldId id="309" r:id="rId28"/>
    <p:sldId id="300" r:id="rId29"/>
    <p:sldId id="301" r:id="rId30"/>
    <p:sldId id="272" r:id="rId31"/>
    <p:sldId id="273" r:id="rId32"/>
    <p:sldId id="274" r:id="rId33"/>
    <p:sldId id="305" r:id="rId34"/>
    <p:sldId id="304" r:id="rId35"/>
    <p:sldId id="276" r:id="rId36"/>
    <p:sldId id="293" r:id="rId37"/>
    <p:sldId id="295" r:id="rId38"/>
    <p:sldId id="296" r:id="rId39"/>
    <p:sldId id="297" r:id="rId40"/>
    <p:sldId id="298" r:id="rId41"/>
    <p:sldId id="26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116" d="100"/>
          <a:sy n="116" d="100"/>
        </p:scale>
        <p:origin x="102"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3/18/2020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hyperlink" Target="https://tyrasd.github.io/osmtogeojs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dea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130.56.242.19/NASA/WorldWind/nww_kml.html"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aronr/bboxfinder.com" TargetMode="Externa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hyperlink" Target="https://a.tiles.mapbox.com/" TargetMode="External"/><Relationship Id="rId4" Type="http://schemas.openxmlformats.org/officeDocument/2006/relationships/hyperlink" Target="mailto:'aaronr@z-pulley.com'" TargetMode="Externa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hyperlink" Target="http://130.56.242.19/NASA/WorldWind/dea_wrapper_kml.html" TargetMode="Externa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hyperlink" Target="http://130.56.242.19/NASA/WorldWind/m_dea_wrapper_kml.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5.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hyperlink" Target="view-source:http://130.56.242.19/BBox/?uid=13168#0.000000,0.000000,0.000000,0.000000"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214183" y="2457940"/>
            <a:ext cx="11804821" cy="941752"/>
          </a:xfrm>
        </p:spPr>
        <p:txBody>
          <a:bodyPr>
            <a:noAutofit/>
          </a:bodyPr>
          <a:lstStyle/>
          <a:p>
            <a:r>
              <a:rPr lang="en-US"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 - DEA</a:t>
            </a:r>
            <a:endParaRPr lang="en-AU"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717427" y="6658713"/>
            <a:ext cx="1466756"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2-27 contain Technical Documentation; </a:t>
            </a:r>
            <a:r>
              <a:rPr lang="en-US" sz="1100" b="1" dirty="0">
                <a:solidFill>
                  <a:srgbClr val="00B050"/>
                </a:solidFill>
                <a:latin typeface="Calibri" panose="020F0502020204030204" pitchFamily="34" charset="0"/>
                <a:cs typeface="Calibri" panose="020F0502020204030204" pitchFamily="34" charset="0"/>
              </a:rPr>
              <a:t>28-32 have User Guide </a:t>
            </a:r>
            <a:r>
              <a:rPr lang="en-US" sz="1100" b="1" dirty="0">
                <a:solidFill>
                  <a:srgbClr val="FF0000"/>
                </a:solidFill>
                <a:latin typeface="Calibri" panose="020F0502020204030204" pitchFamily="34" charset="0"/>
                <a:cs typeface="Calibri" panose="020F0502020204030204" pitchFamily="34" charset="0"/>
              </a:rPr>
              <a:t>and 33-38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http://130.56.242.19/NASA/WorldWind/dea_wrapper_kml.html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2123658"/>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stored in ‘data/nww’ directory and read by ‘nww_kml.js’.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To prevent the overwriting of this file when there are two or more simultaneous users, it must have a different name between the users. Though a simple logic would be to give it a random name each time, it will result in too many files being created and stored on the server, and will require periodic cleanup.</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Instead, a user-specific string held in a permanent cookie is used to name this file. The same user running the program on the same device and browser will create only one file. The code to do it is given below.</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The ‘</a:t>
            </a:r>
            <a:r>
              <a:rPr lang="en-US" sz="1100" b="1" noProof="1">
                <a:latin typeface="Calibri" panose="020F0502020204030204" pitchFamily="34" charset="0"/>
                <a:cs typeface="Calibri" panose="020F0502020204030204" pitchFamily="34" charset="0"/>
              </a:rPr>
              <a:t>nww_kml_ajax.js</a:t>
            </a:r>
            <a:r>
              <a:rPr lang="en-US" sz="1100" noProof="1">
                <a:latin typeface="Calibri" panose="020F0502020204030204" pitchFamily="34" charset="0"/>
                <a:cs typeface="Calibri" panose="020F0502020204030204" pitchFamily="34" charset="0"/>
              </a:rPr>
              <a:t>’ creates the cookie and ‘</a:t>
            </a:r>
            <a:r>
              <a:rPr lang="en-US" sz="1100" b="1" noProof="1">
                <a:latin typeface="Calibri" panose="020F0502020204030204" pitchFamily="34" charset="0"/>
                <a:cs typeface="Calibri" panose="020F0502020204030204" pitchFamily="34" charset="0"/>
              </a:rPr>
              <a:t>nww_kml.cgi</a:t>
            </a:r>
            <a:r>
              <a:rPr lang="en-US" sz="1100" noProof="1">
                <a:latin typeface="Calibri" panose="020F0502020204030204" pitchFamily="34" charset="0"/>
                <a:cs typeface="Calibri" panose="020F0502020204030204" pitchFamily="34" charset="0"/>
              </a:rPr>
              <a:t>’ reads it to write the KML. The ‘</a:t>
            </a:r>
            <a:r>
              <a:rPr lang="en-US" sz="1100" b="1" noProof="1">
                <a:latin typeface="Calibri" panose="020F0502020204030204" pitchFamily="34" charset="0"/>
                <a:cs typeface="Calibri" panose="020F0502020204030204" pitchFamily="34" charset="0"/>
              </a:rPr>
              <a:t>nww_kml.js</a:t>
            </a:r>
            <a:r>
              <a:rPr lang="en-US" sz="1100" noProof="1">
                <a:latin typeface="Calibri" panose="020F0502020204030204" pitchFamily="34" charset="0"/>
                <a:cs typeface="Calibri" panose="020F0502020204030204" pitchFamily="34" charset="0"/>
              </a:rPr>
              <a:t>’ reads the cookie to find the KML and use it in displaying the World Wind view.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514720"/>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702629" y="3506559"/>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323305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 name="TextBox 1">
            <a:extLst>
              <a:ext uri="{FF2B5EF4-FFF2-40B4-BE49-F238E27FC236}">
                <a16:creationId xmlns:a16="http://schemas.microsoft.com/office/drawing/2014/main" id="{FB999EFC-862C-43C2-BCBF-5FFED4A2C3F0}"/>
              </a:ext>
            </a:extLst>
          </p:cNvPr>
          <p:cNvSpPr txBox="1"/>
          <p:nvPr/>
        </p:nvSpPr>
        <p:spPr>
          <a:xfrm>
            <a:off x="677635" y="906238"/>
            <a:ext cx="7886700" cy="1384995"/>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‘Bbox Finder’ is a unique App that lets one draw a box around a region on the world map and get its bounding Lat/Lon coordinates. This is a third party software that has been integrated into GSKY-NWW as a local server program.</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Some changes from the original code were required to incorporate it into GSKY-NWW. These changes are described below.</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576583" y="5827246"/>
            <a:ext cx="722536"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Contd…</a:t>
            </a:r>
            <a:endParaRPr lang="en-US" sz="1100" b="1" noProof="1">
              <a:solidFill>
                <a:srgbClr val="00B05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B9D8C1A-19CC-419E-B993-537A4E497451}"/>
              </a:ext>
            </a:extLst>
          </p:cNvPr>
          <p:cNvSpPr txBox="1"/>
          <p:nvPr/>
        </p:nvSpPr>
        <p:spPr>
          <a:xfrm>
            <a:off x="783770" y="2392136"/>
            <a:ext cx="7780565"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comprises of an ‘index.html’ and multiple JS files. Only one JS file, ‘</a:t>
            </a:r>
            <a:r>
              <a:rPr lang="en-US" sz="1100" dirty="0" err="1">
                <a:latin typeface="Calibri" panose="020F0502020204030204" pitchFamily="34" charset="0"/>
                <a:cs typeface="Calibri" panose="020F0502020204030204" pitchFamily="34" charset="0"/>
              </a:rPr>
              <a:t>js</a:t>
            </a:r>
            <a:r>
              <a:rPr lang="en-US" sz="1100" dirty="0">
                <a:latin typeface="Calibri" panose="020F0502020204030204" pitchFamily="34" charset="0"/>
                <a:cs typeface="Calibri" panose="020F0502020204030204" pitchFamily="34" charset="0"/>
              </a:rPr>
              <a:t>/bbox.js’, needs to be modified to suit our purposes. The complete source code is available in </a:t>
            </a:r>
            <a:r>
              <a:rPr lang="en-US" sz="1100" dirty="0" err="1">
                <a:latin typeface="Calibri" panose="020F0502020204030204" pitchFamily="34" charset="0"/>
                <a:cs typeface="Calibri" panose="020F0502020204030204" pitchFamily="34" charset="0"/>
                <a:hlinkClick r:id="rId3"/>
              </a:rPr>
              <a:t>GitHUB</a:t>
            </a:r>
            <a:r>
              <a:rPr lang="en-US" sz="1100" dirty="0">
                <a:latin typeface="Calibri" panose="020F0502020204030204" pitchFamily="34" charset="0"/>
                <a:cs typeface="Calibri" panose="020F0502020204030204" pitchFamily="34" charset="0"/>
              </a:rPr>
              <a:t>, and the author encourages others to fork it. Hence, presumably, there is no licensing issue. Upon writing to the </a:t>
            </a:r>
            <a:r>
              <a:rPr lang="en-US" sz="1100" dirty="0">
                <a:latin typeface="Calibri" panose="020F0502020204030204" pitchFamily="34" charset="0"/>
                <a:cs typeface="Calibri" panose="020F0502020204030204" pitchFamily="34" charset="0"/>
                <a:hlinkClick r:id="rId4"/>
              </a:rPr>
              <a:t>author</a:t>
            </a:r>
            <a:r>
              <a:rPr lang="en-US" sz="1100" dirty="0">
                <a:latin typeface="Calibri" panose="020F0502020204030204" pitchFamily="34" charset="0"/>
                <a:cs typeface="Calibri" panose="020F0502020204030204" pitchFamily="34" charset="0"/>
              </a:rPr>
              <a:t>, specifically inquiring about licensing, there was no reply. </a:t>
            </a:r>
            <a:endParaRPr lang="en-AU"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120FBA7-214E-481E-A818-676B3B36A670}"/>
              </a:ext>
            </a:extLst>
          </p:cNvPr>
          <p:cNvSpPr txBox="1"/>
          <p:nvPr/>
        </p:nvSpPr>
        <p:spPr>
          <a:xfrm>
            <a:off x="783770" y="3086809"/>
            <a:ext cx="7780565" cy="923330"/>
          </a:xfrm>
          <a:prstGeom prst="rect">
            <a:avLst/>
          </a:prstGeom>
          <a:noFill/>
          <a:ln w="3175">
            <a:solidFill>
              <a:schemeClr val="tx1"/>
            </a:solidFill>
          </a:ln>
        </p:spPr>
        <p:txBody>
          <a:bodyPr wrap="square" rtlCol="0">
            <a:spAutoFit/>
          </a:bodyPr>
          <a:lstStyle/>
          <a:p>
            <a:r>
              <a:rPr lang="en-AU" sz="1100" noProof="1">
                <a:latin typeface="Calibri" panose="020F0502020204030204" pitchFamily="34" charset="0"/>
                <a:cs typeface="Calibri" panose="020F0502020204030204" pitchFamily="34" charset="0"/>
              </a:rPr>
              <a:t>The map tiles are fetched from an external server, ‘</a:t>
            </a:r>
            <a:r>
              <a:rPr lang="en-AU" sz="1100" noProof="1">
                <a:hlinkClick r:id="rId5"/>
              </a:rPr>
              <a:t>https://a.tiles.mapbox.com</a:t>
            </a:r>
            <a:r>
              <a:rPr lang="en-AU" sz="1100" noProof="1"/>
              <a:t>’, and requires an authorisation token. </a:t>
            </a:r>
          </a:p>
          <a:p>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 L.mapbox.accessToken = 'pk.eyJ1IjoiY3Vnb3MiLCJhIjoiY2p4Nm43MzA3MDFmZDQwcGxsMjB4Z3hnNiJ9.SQbnMASwdqZe6G4n6OMvVw’;</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Currently we are using a default token as given above, but must investigate how to get our own token.</a:t>
            </a:r>
            <a:endParaRPr lang="en-AU" sz="1100" noProof="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4106637"/>
            <a:ext cx="7780564" cy="203902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Changes in</a:t>
            </a:r>
            <a:r>
              <a:rPr lang="en-US" sz="1100" b="1" noProof="1">
                <a:latin typeface="Calibri" panose="020F0502020204030204" pitchFamily="34" charset="0"/>
                <a:cs typeface="Calibri" panose="020F0502020204030204" pitchFamily="34" charset="0"/>
              </a:rPr>
              <a:t> index.html:</a:t>
            </a:r>
          </a:p>
          <a:p>
            <a:pPr marL="171450" indent="-171450" algn="l">
              <a:buFont typeface="Arial" panose="020B0604020202020204" pitchFamily="34" charset="0"/>
              <a:buChar char="•"/>
            </a:pPr>
            <a:r>
              <a:rPr lang="en-US" sz="1100" noProof="1">
                <a:latin typeface="Calibri" panose="020F0502020204030204" pitchFamily="34" charset="0"/>
                <a:cs typeface="Calibri" panose="020F0502020204030204" pitchFamily="34" charset="0"/>
              </a:rPr>
              <a:t>Commented out the link to the GitHUB repo.</a:t>
            </a:r>
          </a:p>
          <a:p>
            <a:pPr marL="628650" lvl="1" indent="-171450">
              <a:buFont typeface="Arial" panose="020B0604020202020204" pitchFamily="34" charset="0"/>
              <a:buChar char="•"/>
            </a:pPr>
            <a:r>
              <a:rPr lang="en-US" sz="1000" i="1" noProof="1">
                <a:latin typeface="Calibri" panose="020F0502020204030204" pitchFamily="34" charset="0"/>
                <a:cs typeface="Calibri" panose="020F0502020204030204" pitchFamily="34" charset="0"/>
              </a:rPr>
              <a:t>&lt;!--    &lt;a href="https://github.com/aaronr/bboxfinder.com"&gt;&lt;img … alt="Fork me on GitHub"&gt;&lt;/a&gt;--&gt; </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Added some Help text.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&lt;textarea readonly placeholder="Looking for a little help?" title="Help Me"&gt;…&lt;/textarea&gt;</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Masked the section displaying the coordinates. The user does not need to see it for the program to take the values.</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&lt;div id="info" style="display:none"&gt;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Changed ‘Hide’ to ‘Show’</a:t>
            </a:r>
          </a:p>
          <a:p>
            <a:pPr marL="1085850" lvl="2"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&lt;li id="info-toggle-button"&gt;Show Coordinates&lt;/li&gt;</a:t>
            </a:r>
          </a:p>
          <a:p>
            <a:endParaRPr lang="en-US" sz="1050" noProof="1">
              <a:latin typeface="Calibri" panose="020F0502020204030204" pitchFamily="34" charset="0"/>
              <a:cs typeface="Calibri" panose="020F0502020204030204" pitchFamily="34" charset="0"/>
            </a:endParaRPr>
          </a:p>
          <a:p>
            <a:r>
              <a:rPr lang="en-US" sz="1050" noProof="1">
                <a:latin typeface="Calibri" panose="020F0502020204030204" pitchFamily="34" charset="0"/>
                <a:cs typeface="Calibri" panose="020F0502020204030204" pitchFamily="34" charset="0"/>
              </a:rPr>
              <a:t>Changes in</a:t>
            </a:r>
            <a:r>
              <a:rPr lang="en-US" sz="1050" b="1" noProof="1">
                <a:latin typeface="Calibri" panose="020F0502020204030204" pitchFamily="34" charset="0"/>
                <a:cs typeface="Calibri" panose="020F0502020204030204" pitchFamily="34" charset="0"/>
              </a:rPr>
              <a:t> js/bbox.js: </a:t>
            </a:r>
            <a:r>
              <a:rPr lang="en-US" sz="1050" noProof="1">
                <a:latin typeface="Calibri" panose="020F0502020204030204" pitchFamily="34" charset="0"/>
                <a:cs typeface="Calibri" panose="020F0502020204030204" pitchFamily="34" charset="0"/>
              </a:rPr>
              <a:t>None</a:t>
            </a:r>
          </a:p>
          <a:p>
            <a:pPr marL="171450" indent="-171450">
              <a:buFont typeface="Arial" panose="020B0604020202020204" pitchFamily="34" charset="0"/>
              <a:buChar char="•"/>
            </a:pPr>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34143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177572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Compatibility</a:t>
            </a: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1216480"/>
            <a:ext cx="7780564" cy="1708160"/>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The Bbox Finder is displayed in an iFrame on the main GSKY-NWW page. This enables the JavaScript to get the Bbox and crosshair coordinates to be inserted into the main form. For this, it is essential to have the source page in an iFrame residing on the same domain name. Cross-domain source file will not let the JavaScript to access its contents.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Bbox coordinates:</a:t>
            </a:r>
          </a:p>
          <a:p>
            <a:pPr algn="just"/>
            <a:r>
              <a:rPr lang="en-US" sz="900" noProof="1">
                <a:latin typeface="Calibri" panose="020F0502020204030204" pitchFamily="34" charset="0"/>
                <a:cs typeface="Calibri" panose="020F0502020204030204" pitchFamily="34" charset="0"/>
              </a:rPr>
              <a:t>	var bbox= document.getElementById('BBox_finder').contentWindow.document.getElementById('boxbounds').innerHTML;</a:t>
            </a:r>
          </a:p>
          <a:p>
            <a:pPr algn="just"/>
            <a:endParaRPr lang="en-US" sz="105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Crosshair coordinates:</a:t>
            </a:r>
          </a:p>
          <a:p>
            <a:pPr algn="just"/>
            <a:r>
              <a:rPr lang="en-US" sz="900" noProof="1">
                <a:latin typeface="Calibri" panose="020F0502020204030204" pitchFamily="34" charset="0"/>
                <a:cs typeface="Calibri" panose="020F0502020204030204" pitchFamily="34" charset="0"/>
              </a:rPr>
              <a:t>	var crosshair= document.getElementById('BBox_finder').contentWindow.document.getElementById('center').innerHTML;</a:t>
            </a:r>
          </a:p>
          <a:p>
            <a:pPr algn="just"/>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797078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http://130.56.242.19/NASA/WorldWind/dea_wrapper_kml.html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dea_wrapper_kml.html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should not be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url.replace('index.html',’m_dea_wrapper_kml.html');</a:t>
            </a:r>
          </a:p>
          <a:p>
            <a:pPr lvl="1"/>
            <a:r>
              <a:rPr lang="en-AU" sz="800" noProof="1">
                <a:latin typeface="Calibri" panose="020F0502020204030204" pitchFamily="34" charset="0"/>
                <a:cs typeface="Calibri" panose="020F0502020204030204" pitchFamily="34" charset="0"/>
              </a:rPr>
              <a:t>else url = ‘m_dea_wrapper_kml.html';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179614" y="906240"/>
            <a:ext cx="6800850" cy="2008242"/>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endParaRPr 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105CB6D-E344-4612-8977-9690F5DA112B}"/>
              </a:ext>
            </a:extLst>
          </p:cNvPr>
          <p:cNvSpPr txBox="1"/>
          <p:nvPr/>
        </p:nvSpPr>
        <p:spPr>
          <a:xfrm>
            <a:off x="179614"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
        <p:nvSpPr>
          <p:cNvPr id="4" name="TextBox 3">
            <a:extLst>
              <a:ext uri="{FF2B5EF4-FFF2-40B4-BE49-F238E27FC236}">
                <a16:creationId xmlns:a16="http://schemas.microsoft.com/office/drawing/2014/main" id="{5810B7F3-9B63-4057-B7B3-8225D2A61C4E}"/>
              </a:ext>
            </a:extLst>
          </p:cNvPr>
          <p:cNvSpPr txBox="1"/>
          <p:nvPr/>
        </p:nvSpPr>
        <p:spPr>
          <a:xfrm>
            <a:off x="7078436" y="906240"/>
            <a:ext cx="5113564" cy="1646605"/>
          </a:xfrm>
          <a:prstGeom prst="rect">
            <a:avLst/>
          </a:prstGeom>
          <a:noFill/>
          <a:ln w="3175">
            <a:solidFill>
              <a:schemeClr val="tx1"/>
            </a:solidFill>
          </a:ln>
        </p:spPr>
        <p:txBody>
          <a:bodyPr wrap="square" rtlCol="0">
            <a:spAutoFit/>
          </a:bodyPr>
          <a:lstStyle/>
          <a:p>
            <a:pPr algn="l"/>
            <a:r>
              <a:rPr lang="en-AU" sz="1100" b="1" noProof="1">
                <a:latin typeface="Calibri" panose="020F0502020204030204" pitchFamily="34" charset="0"/>
                <a:cs typeface="Calibri" panose="020F0502020204030204" pitchFamily="34" charset="0"/>
              </a:rPr>
              <a:t>Directories and Files:</a:t>
            </a:r>
          </a:p>
          <a:p>
            <a:r>
              <a:rPr lang="en-AU" sz="900" b="1" noProof="1">
                <a:latin typeface="Calibri" panose="020F0502020204030204" pitchFamily="34" charset="0"/>
                <a:cs typeface="Calibri" panose="020F0502020204030204" pitchFamily="34" charset="0"/>
              </a:rPr>
              <a:t>C:\Projects\WebSites\130.56.242.19\cgi-bin </a:t>
            </a:r>
            <a:r>
              <a:rPr lang="en-AU" sz="900" b="1" noProof="1">
                <a:latin typeface="Calibri" panose="020F0502020204030204" pitchFamily="34" charset="0"/>
                <a:cs typeface="Calibri" panose="020F0502020204030204" pitchFamily="34" charset="0"/>
                <a:sym typeface="Wingdings" panose="05000000000000000000" pitchFamily="2" charset="2"/>
              </a:rPr>
              <a:t> /var/www/cgi-bin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sym typeface="Wingdings" panose="05000000000000000000" pitchFamily="2" charset="2"/>
              </a:rPr>
              <a:t>nww_kml.cgi 			– Main and only CGI for creating the KML</a:t>
            </a:r>
          </a:p>
          <a:p>
            <a:pPr marL="171450" indent="-171450">
              <a:buFont typeface="Arial" panose="020B0604020202020204" pitchFamily="34" charset="0"/>
              <a:buChar char="•"/>
            </a:pPr>
            <a:endParaRPr lang="en-AU" sz="900" noProof="1">
              <a:latin typeface="Calibri" panose="020F0502020204030204" pitchFamily="34" charset="0"/>
              <a:cs typeface="Calibri" panose="020F0502020204030204" pitchFamily="34" charset="0"/>
              <a:sym typeface="Wingdings" panose="05000000000000000000" pitchFamily="2" charset="2"/>
            </a:endParaRPr>
          </a:p>
          <a:p>
            <a:r>
              <a:rPr lang="en-AU" sz="900" b="1" noProof="1">
                <a:latin typeface="Calibri" panose="020F0502020204030204" pitchFamily="34" charset="0"/>
                <a:cs typeface="Calibri" panose="020F0502020204030204" pitchFamily="34" charset="0"/>
              </a:rPr>
              <a:t>C:\Projects\WebSites\130.56.242.19\html\NASA\WorldWind </a:t>
            </a:r>
            <a:r>
              <a:rPr lang="en-AU" sz="900" b="1" noProof="1">
                <a:latin typeface="Calibri" panose="020F0502020204030204" pitchFamily="34" charset="0"/>
                <a:cs typeface="Calibri" panose="020F0502020204030204" pitchFamily="34" charset="0"/>
                <a:sym typeface="Wingdings" panose="05000000000000000000" pitchFamily="2" charset="2"/>
              </a:rPr>
              <a:t> /var/www/html/NASA/WorldWind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dea_wrapper_kml.html 		– Front-end page for desktop</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m_dea_wrapper_kml.html	– Front-end page for mobile</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nww_kml_ajax.js 		– AJAX and other functions</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nww_kml.html 			– NWW source. Adapted from KML.html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nww_kml.js 			– NWW main JS. Adapted from KML.js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nww_xxxxxxxxxx.kml 		– CGI-generated KML file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BBox Finder is a separate program that is embedded into GskyNWW. It helps to get the minX, minY, maxX, maxY values of a box drawn on the map. This value will be fetched and inserted into the wrapper for creating the GSKY and/or overlay layers.  The BBox Finder also lets you move a crosshair into position and display the GSKY layers around it.</a:t>
            </a: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Tool</a:t>
            </a: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a:t>
            </a: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DEA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634338"/>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url.replace('index.html',’m_dea_wrapper_kml.html');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m_dea_wrapper_kml.html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431405"/>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590736"/>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3852346"/>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77685" y="4750067"/>
            <a:ext cx="7429496" cy="1384995"/>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a dynamic KML</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file similar to </a:t>
            </a:r>
            <a:r>
              <a:rPr lang="en-US" sz="1100" dirty="0">
                <a:latin typeface="Calibri" panose="020F0502020204030204" pitchFamily="34" charset="0"/>
                <a:cs typeface="Calibri" panose="020F0502020204030204" pitchFamily="34" charset="0"/>
                <a:hlinkClick r:id="rId6"/>
              </a:rPr>
              <a:t>this</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7"/>
              </a:rPr>
              <a:t>JS</a:t>
            </a:r>
            <a:r>
              <a:rPr lang="en-US" sz="1100" dirty="0">
                <a:latin typeface="Calibri" panose="020F0502020204030204" pitchFamily="34" charset="0"/>
                <a:cs typeface="Calibri" panose="020F0502020204030204" pitchFamily="34" charset="0"/>
              </a:rPr>
              <a:t> file which is also static. </a:t>
            </a:r>
          </a:p>
          <a:p>
            <a:endParaRPr lang="en-US" sz="1100" dirty="0">
              <a:latin typeface="Calibri" panose="020F0502020204030204" pitchFamily="34" charset="0"/>
              <a:cs typeface="Calibri" panose="020F0502020204030204" pitchFamily="34" charset="0"/>
            </a:endParaRPr>
          </a:p>
          <a:p>
            <a:pPr algn="just"/>
            <a:r>
              <a:rPr lang="en-US" sz="1100" dirty="0">
                <a:solidFill>
                  <a:srgbClr val="FF0000"/>
                </a:solidFill>
                <a:latin typeface="Calibri" panose="020F0502020204030204" pitchFamily="34" charset="0"/>
                <a:cs typeface="Calibri" panose="020F0502020204030204" pitchFamily="34" charset="0"/>
              </a:rPr>
              <a:t>*</a:t>
            </a:r>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The KML file is created every time when the ‘Display’ button is pressed. To separate it between user, but at the same time to avoid the creation of a large number of files, we use a session cookie to track the user. The KML is named after this cookie. It is a transparent process of creating and setting a permanent cookie on the device. Therefore, a user on a particular device and web browser will only create a single KML file. Depending on browsers, different users on the same device may create separate files.  Salient code in different files are on the next slide.</a:t>
            </a:r>
            <a:endParaRPr lang="en-AU" sz="11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147101"/>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408711"/>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8"/>
              </a:rPr>
              <a:t>BBox/?uid=12345</a:t>
            </a:r>
            <a:r>
              <a:rPr lang="en-AU" sz="900" noProof="1">
                <a:latin typeface="Calibri" panose="020F0502020204030204" pitchFamily="34" charset="0"/>
                <a:cs typeface="Calibri" panose="020F0502020204030204" pitchFamily="34" charset="0"/>
              </a:rPr>
              <a:t>"&gt;&lt;/iframe&gt;</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KML filename</a:t>
            </a:r>
          </a:p>
        </p:txBody>
      </p:sp>
      <p:sp>
        <p:nvSpPr>
          <p:cNvPr id="7" name="TextBox 6">
            <a:extLst>
              <a:ext uri="{FF2B5EF4-FFF2-40B4-BE49-F238E27FC236}">
                <a16:creationId xmlns:a16="http://schemas.microsoft.com/office/drawing/2014/main" id="{DE19CF17-BDCE-4992-ACBA-24C9DC6E17D4}"/>
              </a:ext>
            </a:extLst>
          </p:cNvPr>
          <p:cNvSpPr txBox="1"/>
          <p:nvPr/>
        </p:nvSpPr>
        <p:spPr>
          <a:xfrm>
            <a:off x="864973"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nww_kml_ajax.js</a:t>
            </a:r>
            <a:r>
              <a:rPr lang="en-AU" sz="800" b="1" noProof="1">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Sets the permanent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function </a:t>
            </a:r>
            <a:r>
              <a:rPr lang="en-US" sz="800" b="1" noProof="1">
                <a:latin typeface="Calibri" panose="020F0502020204030204" pitchFamily="34" charset="0"/>
                <a:cs typeface="Calibri" panose="020F0502020204030204" pitchFamily="34" charset="0"/>
              </a:rPr>
              <a:t>ajaxFunction</a:t>
            </a:r>
            <a:r>
              <a:rPr lang="en-US" sz="800" noProof="1">
                <a:latin typeface="Calibri" panose="020F0502020204030204" pitchFamily="34" charset="0"/>
                <a:cs typeface="Calibri" panose="020F0502020204030204" pitchFamily="34" charset="0"/>
              </a:rPr>
              <a:t>(n,form,item)</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if (n == 4)</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CSReadCookie();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 = document.cookie;</a:t>
            </a:r>
          </a:p>
          <a:p>
            <a:r>
              <a:rPr lang="en-AU" sz="800" noProof="1">
                <a:latin typeface="Calibri" panose="020F0502020204030204" pitchFamily="34" charset="0"/>
                <a:cs typeface="Calibri" panose="020F0502020204030204" pitchFamily="34" charset="0"/>
              </a:rPr>
              <a:t>	cookies = unescape(cookies);</a:t>
            </a:r>
          </a:p>
          <a:p>
            <a:r>
              <a:rPr lang="en-AU" sz="800" noProof="1">
                <a:latin typeface="Calibri" panose="020F0502020204030204" pitchFamily="34" charset="0"/>
                <a:cs typeface="Calibri" panose="020F0502020204030204" pitchFamily="34" charset="0"/>
              </a:rPr>
              <a:t>	if (!cookies) {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days = 36500;</a:t>
            </a:r>
          </a:p>
          <a:p>
            <a:r>
              <a:rPr lang="en-AU" sz="800" noProof="1">
                <a:latin typeface="Calibri" panose="020F0502020204030204" pitchFamily="34" charset="0"/>
                <a:cs typeface="Calibri" panose="020F0502020204030204" pitchFamily="34" charset="0"/>
              </a:rPr>
              <a:t>	var cookiename = "GSKY-NWW-GEOGLAM";</a:t>
            </a:r>
          </a:p>
          <a:p>
            <a:r>
              <a:rPr lang="en-AU" sz="800" noProof="1">
                <a:latin typeface="Calibri" panose="020F0502020204030204" pitchFamily="34" charset="0"/>
                <a:cs typeface="Calibri" panose="020F0502020204030204" pitchFamily="34" charset="0"/>
              </a:rPr>
              <a:t>	var value = Math.floor((Math.random()*1000000000)+1);</a:t>
            </a:r>
          </a:p>
          <a:p>
            <a:r>
              <a:rPr lang="en-AU" sz="800" noProof="1">
                <a:latin typeface="Calibri" panose="020F0502020204030204" pitchFamily="34" charset="0"/>
                <a:cs typeface="Calibri" panose="020F0502020204030204" pitchFamily="34" charset="0"/>
              </a:rPr>
              <a:t>	if (days) {</a:t>
            </a:r>
          </a:p>
          <a:p>
            <a:r>
              <a:rPr lang="en-AU" sz="800" noProof="1">
                <a:latin typeface="Calibri" panose="020F0502020204030204" pitchFamily="34" charset="0"/>
                <a:cs typeface="Calibri" panose="020F0502020204030204" pitchFamily="34" charset="0"/>
              </a:rPr>
              <a:t>	    var date = new Date();</a:t>
            </a:r>
          </a:p>
          <a:p>
            <a:r>
              <a:rPr lang="en-AU" sz="800" noProof="1">
                <a:latin typeface="Calibri" panose="020F0502020204030204" pitchFamily="34" charset="0"/>
                <a:cs typeface="Calibri" panose="020F0502020204030204" pitchFamily="34" charset="0"/>
              </a:rPr>
              <a:t>	    date.setTime(date.getTime()+(days*24*60*60*1000));</a:t>
            </a:r>
          </a:p>
          <a:p>
            <a:r>
              <a:rPr lang="en-AU" sz="800" noProof="1">
                <a:latin typeface="Calibri" panose="020F0502020204030204" pitchFamily="34" charset="0"/>
                <a:cs typeface="Calibri" panose="020F0502020204030204" pitchFamily="34" charset="0"/>
              </a:rPr>
              <a:t>	    var expires = "; expires="+date.toGMTString();</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else var expires = "";</a:t>
            </a:r>
          </a:p>
          <a:p>
            <a:r>
              <a:rPr lang="en-AU" sz="800" noProof="1">
                <a:latin typeface="Calibri" panose="020F0502020204030204" pitchFamily="34" charset="0"/>
                <a:cs typeface="Calibri" panose="020F0502020204030204" pitchFamily="34" charset="0"/>
              </a:rPr>
              <a:t>	document.cookie = cookiename+"="+value+expires+"; path=/";</a:t>
            </a:r>
          </a:p>
          <a:p>
            <a:r>
              <a:rPr lang="en-AU" sz="800" noProof="1">
                <a:latin typeface="Calibri" panose="020F0502020204030204" pitchFamily="34" charset="0"/>
                <a:cs typeface="Calibri" panose="020F0502020204030204" pitchFamily="34" charset="0"/>
              </a:rPr>
              <a:t>}</a:t>
            </a:r>
          </a:p>
          <a:p>
            <a:endParaRPr lang="en-AU" sz="800" noProof="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6438FBA-1529-4235-82A9-09B30581BF31}"/>
              </a:ext>
            </a:extLst>
          </p:cNvPr>
          <p:cNvSpPr txBox="1"/>
          <p:nvPr/>
        </p:nvSpPr>
        <p:spPr>
          <a:xfrm>
            <a:off x="864973"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Permanent cookie to track the KML file is lodged.</a:t>
            </a:r>
            <a:endParaRPr lang="en-AU" sz="10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656F24E-B5DC-4D6E-8237-71669B28E2B1}"/>
              </a:ext>
            </a:extLst>
          </p:cNvPr>
          <p:cNvSpPr txBox="1"/>
          <p:nvPr/>
        </p:nvSpPr>
        <p:spPr>
          <a:xfrm>
            <a:off x="4300152"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nww_kml.cgi</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sub </a:t>
            </a:r>
            <a:r>
              <a:rPr lang="en-US" sz="800" b="1" noProof="1">
                <a:latin typeface="Calibri" panose="020F0502020204030204" pitchFamily="34" charset="0"/>
                <a:cs typeface="Calibri" panose="020F0502020204030204" pitchFamily="34" charset="0"/>
              </a:rPr>
              <a:t>do_main</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($sc_action eq "DEA")</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$nww_kml = "$datadir/nww.kml"; $value = </a:t>
            </a:r>
            <a:r>
              <a:rPr lang="en-AU" sz="800" b="1" noProof="1">
                <a:latin typeface="Calibri" panose="020F0502020204030204" pitchFamily="34" charset="0"/>
                <a:cs typeface="Calibri" panose="020F0502020204030204" pitchFamily="34" charset="0"/>
              </a:rPr>
              <a:t>GetGSKYcookie</a:t>
            </a:r>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if ($value) {	$nww_kml = "$datadir/nww_$value\.kml";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sub </a:t>
            </a:r>
            <a:r>
              <a:rPr lang="en-AU" sz="800" b="1" noProof="1">
                <a:latin typeface="Calibri" panose="020F0502020204030204" pitchFamily="34" charset="0"/>
                <a:cs typeface="Calibri" panose="020F0502020204030204" pitchFamily="34" charset="0"/>
              </a:rPr>
              <a:t>GetGSKYcookie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my $name = "GSKY-NWW-GEOGLAM";</a:t>
            </a:r>
          </a:p>
          <a:p>
            <a:r>
              <a:rPr lang="en-AU" sz="800" noProof="1">
                <a:latin typeface="Calibri" panose="020F0502020204030204" pitchFamily="34" charset="0"/>
                <a:cs typeface="Calibri" panose="020F0502020204030204" pitchFamily="34" charset="0"/>
              </a:rPr>
              <a:t>   @words = ();</a:t>
            </a:r>
          </a:p>
          <a:p>
            <a:r>
              <a:rPr lang="en-AU" sz="800" noProof="1">
                <a:latin typeface="Calibri" panose="020F0502020204030204" pitchFamily="34" charset="0"/>
                <a:cs typeface="Calibri" panose="020F0502020204030204" pitchFamily="34" charset="0"/>
              </a:rPr>
              <a:t>   $cookies  = $ENV{'HTTP_COOKIE'};</a:t>
            </a:r>
          </a:p>
          <a:p>
            <a:r>
              <a:rPr lang="en-AU" sz="800" noProof="1">
                <a:latin typeface="Calibri" panose="020F0502020204030204" pitchFamily="34" charset="0"/>
                <a:cs typeface="Calibri" panose="020F0502020204030204" pitchFamily="34" charset="0"/>
              </a:rPr>
              <a:t>   if (!$cookies) { return; }</a:t>
            </a:r>
          </a:p>
          <a:p>
            <a:r>
              <a:rPr lang="en-AU" sz="800" noProof="1">
                <a:latin typeface="Calibri" panose="020F0502020204030204" pitchFamily="34" charset="0"/>
                <a:cs typeface="Calibri" panose="020F0502020204030204" pitchFamily="34" charset="0"/>
              </a:rPr>
              <a:t>   @cookiesArray = split (/;/, "$cookies");</a:t>
            </a:r>
          </a:p>
          <a:p>
            <a:r>
              <a:rPr lang="en-AU" sz="800" noProof="1">
                <a:latin typeface="Calibri" panose="020F0502020204030204" pitchFamily="34" charset="0"/>
                <a:cs typeface="Calibri" panose="020F0502020204030204" pitchFamily="34" charset="0"/>
              </a:rPr>
              <a:t>   foreach $cookieItem (@cookiesArray)</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($cookieItem =~ /$name/)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@words = split (/=/, "$cookieItem");</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$value = $words[1];</a:t>
            </a:r>
          </a:p>
          <a:p>
            <a:r>
              <a:rPr lang="en-AU" sz="800" noProof="1">
                <a:latin typeface="Calibri" panose="020F0502020204030204" pitchFamily="34" charset="0"/>
                <a:cs typeface="Calibri" panose="020F0502020204030204" pitchFamily="34" charset="0"/>
              </a:rPr>
              <a:t>   return $value;</a:t>
            </a:r>
          </a:p>
          <a:p>
            <a:r>
              <a:rPr lang="en-AU" sz="8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E53D9042-E08D-44B8-B1A5-7A5930950443}"/>
              </a:ext>
            </a:extLst>
          </p:cNvPr>
          <p:cNvSpPr txBox="1"/>
          <p:nvPr/>
        </p:nvSpPr>
        <p:spPr>
          <a:xfrm>
            <a:off x="4300152"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CGI retrieves this cookie to create the KML file.</a:t>
            </a:r>
          </a:p>
        </p:txBody>
      </p:sp>
      <p:sp>
        <p:nvSpPr>
          <p:cNvPr id="16" name="TextBox 15">
            <a:extLst>
              <a:ext uri="{FF2B5EF4-FFF2-40B4-BE49-F238E27FC236}">
                <a16:creationId xmlns:a16="http://schemas.microsoft.com/office/drawing/2014/main" id="{E8F9DC1D-1B3A-4FA7-B522-8671867FFD30}"/>
              </a:ext>
            </a:extLst>
          </p:cNvPr>
          <p:cNvSpPr txBox="1"/>
          <p:nvPr/>
        </p:nvSpPr>
        <p:spPr>
          <a:xfrm>
            <a:off x="7735331" y="1425637"/>
            <a:ext cx="3410465" cy="4770537"/>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800" b="1" dirty="0">
                <a:solidFill>
                  <a:srgbClr val="00B0F0"/>
                </a:solidFill>
                <a:latin typeface="Calibri" panose="020F0502020204030204" pitchFamily="34" charset="0"/>
                <a:cs typeface="Calibri" panose="020F0502020204030204" pitchFamily="34" charset="0"/>
              </a:rPr>
              <a:t>nww_kml.js</a:t>
            </a:r>
            <a:r>
              <a:rPr lang="en-US" sz="800" b="1" dirty="0">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cookies = document.cookie;    cookies = unescape(cookies);</a:t>
            </a:r>
          </a:p>
          <a:p>
            <a:r>
              <a:rPr lang="en-AU" sz="800" noProof="1">
                <a:latin typeface="Calibri" panose="020F0502020204030204" pitchFamily="34" charset="0"/>
                <a:cs typeface="Calibri" panose="020F0502020204030204" pitchFamily="34" charset="0"/>
              </a:rPr>
              <a:t>     return cookies;</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(cookies,id)</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cookies_array = cookies.split(";");   nc = cookies_array.length;</a:t>
            </a:r>
          </a:p>
          <a:p>
            <a:r>
              <a:rPr lang="en-AU" sz="800" noProof="1">
                <a:latin typeface="Calibri" panose="020F0502020204030204" pitchFamily="34" charset="0"/>
                <a:cs typeface="Calibri" panose="020F0502020204030204" pitchFamily="34" charset="0"/>
              </a:rPr>
              <a:t>  for (var j=0; j &lt; nc; j++)</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cookies_array[j].indexOf(id, 0);</a:t>
            </a:r>
          </a:p>
          <a:p>
            <a:r>
              <a:rPr lang="en-AU" sz="800" noProof="1">
                <a:latin typeface="Calibri" panose="020F0502020204030204" pitchFamily="34" charset="0"/>
                <a:cs typeface="Calibri" panose="020F0502020204030204" pitchFamily="34" charset="0"/>
              </a:rPr>
              <a:t>  	if (i &gt;= 0)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 0);</a:t>
            </a:r>
          </a:p>
          <a:p>
            <a:r>
              <a:rPr lang="en-AU" sz="800" noProof="1">
                <a:latin typeface="Calibri" panose="020F0502020204030204" pitchFamily="34" charset="0"/>
                <a:cs typeface="Calibri" panose="020F0502020204030204" pitchFamily="34" charset="0"/>
              </a:rPr>
              <a:t>  	  var cookie_value =</a:t>
            </a:r>
          </a:p>
          <a:p>
            <a:r>
              <a:rPr lang="en-AU" sz="800" noProof="1">
                <a:latin typeface="Calibri" panose="020F0502020204030204" pitchFamily="34" charset="0"/>
                <a:cs typeface="Calibri" panose="020F0502020204030204" pitchFamily="34" charset="0"/>
              </a:rPr>
              <a:t>	    cookies_array[j].substring(i+1,cookies_array[j].length);</a:t>
            </a:r>
          </a:p>
          <a:p>
            <a:r>
              <a:rPr lang="en-AU" sz="800" noProof="1">
                <a:latin typeface="Calibri" panose="020F0502020204030204" pitchFamily="34" charset="0"/>
                <a:cs typeface="Calibri" panose="020F0502020204030204" pitchFamily="34" charset="0"/>
              </a:rPr>
              <a:t>  	  return cookie_value;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return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var nww_kml = 'data/nww/nww.kml';</a:t>
            </a:r>
          </a:p>
          <a:p>
            <a:r>
              <a:rPr lang="en-AU" sz="800" noProof="1">
                <a:latin typeface="Calibri" panose="020F0502020204030204" pitchFamily="34" charset="0"/>
                <a:cs typeface="Calibri" panose="020F0502020204030204" pitchFamily="34" charset="0"/>
              </a:rPr>
              <a:t>var cookiename = "GSKY-NWW-GEOGLAM";</a:t>
            </a:r>
          </a:p>
          <a:p>
            <a:r>
              <a:rPr lang="en-AU" sz="800" noProof="1">
                <a:latin typeface="Calibri" panose="020F0502020204030204" pitchFamily="34" charset="0"/>
                <a:cs typeface="Calibri" panose="020F0502020204030204" pitchFamily="34" charset="0"/>
              </a:rPr>
              <a:t>var cookies =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(cookiename);</a:t>
            </a:r>
          </a:p>
          <a:p>
            <a:r>
              <a:rPr lang="en-AU" sz="800" noProof="1">
                <a:latin typeface="Calibri" panose="020F0502020204030204" pitchFamily="34" charset="0"/>
                <a:cs typeface="Calibri" panose="020F0502020204030204" pitchFamily="34" charset="0"/>
              </a:rPr>
              <a:t>var cookie_value =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(cookies,cookiename);</a:t>
            </a:r>
          </a:p>
          <a:p>
            <a:r>
              <a:rPr lang="en-AU" sz="800" noProof="1">
                <a:latin typeface="Calibri" panose="020F0502020204030204" pitchFamily="34" charset="0"/>
                <a:cs typeface="Calibri" panose="020F0502020204030204" pitchFamily="34" charset="0"/>
              </a:rPr>
              <a:t>if (cookie_value)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nww_kml = "data/nww/nww_"+cookie_value+".kml";</a:t>
            </a:r>
          </a:p>
          <a:p>
            <a:r>
              <a:rPr lang="en-AU" sz="800" noProof="1">
                <a:latin typeface="Calibri" panose="020F0502020204030204" pitchFamily="34" charset="0"/>
                <a:cs typeface="Calibri" panose="020F0502020204030204" pitchFamily="34" charset="0"/>
              </a:rPr>
              <a:t>}</a:t>
            </a: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53290EF-37C6-4983-9FEE-F21E237893D5}"/>
              </a:ext>
            </a:extLst>
          </p:cNvPr>
          <p:cNvSpPr txBox="1"/>
          <p:nvPr/>
        </p:nvSpPr>
        <p:spPr>
          <a:xfrm>
            <a:off x="7735331"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nww_kml.js reads the cookie to find the KML file.</a:t>
            </a:r>
          </a:p>
        </p:txBody>
      </p:sp>
      <p:sp>
        <p:nvSpPr>
          <p:cNvPr id="18" name="TextBox 17">
            <a:extLst>
              <a:ext uri="{FF2B5EF4-FFF2-40B4-BE49-F238E27FC236}">
                <a16:creationId xmlns:a16="http://schemas.microsoft.com/office/drawing/2014/main" id="{5865AF1B-051A-4C2C-B99D-B8C6F41EBBD0}"/>
              </a:ext>
            </a:extLst>
          </p:cNvPr>
          <p:cNvSpPr txBox="1"/>
          <p:nvPr/>
        </p:nvSpPr>
        <p:spPr>
          <a:xfrm>
            <a:off x="864973" y="5488288"/>
            <a:ext cx="6845644" cy="707886"/>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Cookie name: </a:t>
            </a:r>
            <a:r>
              <a:rPr lang="en-AU" sz="1000" noProof="1">
                <a:solidFill>
                  <a:srgbClr val="00B0F0"/>
                </a:solidFill>
                <a:latin typeface="Calibri" panose="020F0502020204030204" pitchFamily="34" charset="0"/>
                <a:cs typeface="Calibri" panose="020F0502020204030204" pitchFamily="34" charset="0"/>
              </a:rPr>
              <a:t>GSKY-NWW-GEOGLAM</a:t>
            </a:r>
            <a:r>
              <a:rPr lang="en-AU" sz="1000" noProof="1">
                <a:latin typeface="Calibri" panose="020F0502020204030204" pitchFamily="34" charset="0"/>
                <a:cs typeface="Calibri" panose="020F0502020204030204" pitchFamily="34" charset="0"/>
              </a:rPr>
              <a:t>; value=nnnnnnnnn; expiry: 100 years</a:t>
            </a:r>
          </a:p>
          <a:p>
            <a:pPr marL="171450"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K</a:t>
            </a:r>
            <a:r>
              <a:rPr lang="en-AU" sz="1000" noProof="1">
                <a:latin typeface="Calibri" panose="020F0502020204030204" pitchFamily="34" charset="0"/>
                <a:cs typeface="Calibri" panose="020F0502020204030204" pitchFamily="34" charset="0"/>
              </a:rPr>
              <a:t>ML filename: </a:t>
            </a:r>
            <a:r>
              <a:rPr lang="en-AU" sz="1000" noProof="1">
                <a:solidFill>
                  <a:srgbClr val="00B050"/>
                </a:solidFill>
                <a:latin typeface="Calibri" panose="020F0502020204030204" pitchFamily="34" charset="0"/>
                <a:cs typeface="Calibri" panose="020F0502020204030204" pitchFamily="34" charset="0"/>
              </a:rPr>
              <a:t>nww_nnnnnnnnn.kml</a:t>
            </a:r>
          </a:p>
          <a:p>
            <a:r>
              <a:rPr lang="en-US" sz="1000" noProof="1">
                <a:latin typeface="Calibri" panose="020F0502020204030204" pitchFamily="34" charset="0"/>
                <a:cs typeface="Calibri" panose="020F0502020204030204" pitchFamily="34" charset="0"/>
              </a:rPr>
              <a:t>P</a:t>
            </a:r>
            <a:r>
              <a:rPr lang="en-AU" sz="1000" noProof="1">
                <a:latin typeface="Calibri" panose="020F0502020204030204" pitchFamily="34" charset="0"/>
                <a:cs typeface="Calibri" panose="020F0502020204030204" pitchFamily="34" charset="0"/>
              </a:rPr>
              <a:t>robability of two users getting the same KML filename is 1 in a billion.</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19615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DEA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C5DF9A4-2BDA-446F-8F11-EC41D4D1BF32}"/>
              </a:ext>
            </a:extLst>
          </p:cNvPr>
          <p:cNvSpPr txBox="1"/>
          <p:nvPr/>
        </p:nvSpPr>
        <p:spPr>
          <a:xfrm>
            <a:off x="791934" y="4003589"/>
            <a:ext cx="6037233" cy="26161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NOTE: The value for ‘nww_kml’ comes from a permanent cookie and is user-specific.</a:t>
            </a: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3BAA29-25A3-472F-819B-2EB59433CA04}"/>
              </a:ext>
            </a:extLst>
          </p:cNvPr>
          <p:cNvSpPr txBox="1"/>
          <p:nvPr/>
        </p:nvSpPr>
        <p:spPr>
          <a:xfrm>
            <a:off x="7306962" y="2206759"/>
            <a:ext cx="4572000" cy="4031873"/>
          </a:xfrm>
          <a:prstGeom prst="rect">
            <a:avLst/>
          </a:prstGeom>
          <a:noFill/>
          <a:ln w="3175">
            <a:solidFill>
              <a:schemeClr val="tx1"/>
            </a:solidFill>
          </a:ln>
        </p:spPr>
        <p:txBody>
          <a:bodyPr wrap="square" rtlCol="0">
            <a:spAutoFit/>
          </a:bodyPr>
          <a:lstStyle>
            <a:defPPr>
              <a:defRPr lang="en-US"/>
            </a:defPPr>
            <a:lvl1pPr>
              <a:defRPr sz="800">
                <a:latin typeface="Calibri" panose="020F0502020204030204" pitchFamily="34" charset="0"/>
                <a:cs typeface="Calibri" panose="020F0502020204030204" pitchFamily="34" charset="0"/>
              </a:defRPr>
            </a:lvl1pPr>
          </a:lstStyle>
          <a:p>
            <a:r>
              <a:rPr lang="en-AU" noProof="1"/>
              <a:t>&lt;LookAt&gt;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noProof="1"/>
          </a:p>
          <a:p>
            <a:r>
              <a:rPr lang="en-AU" noProof="1"/>
              <a:t>        &lt;LatLonBox&gt;</a:t>
            </a:r>
          </a:p>
          <a:p>
            <a:r>
              <a:rPr lang="en-AU" noProof="1"/>
              <a:t>                &lt;west&gt;135.0&lt;/west&gt;</a:t>
            </a:r>
          </a:p>
          <a:p>
            <a:r>
              <a:rPr lang="en-AU" noProof="1"/>
              <a:t>                &lt;south&gt;-30.0&lt;/south&gt;</a:t>
            </a:r>
          </a:p>
          <a:p>
            <a:r>
              <a:rPr lang="en-AU" noProof="1"/>
              <a:t>                &lt;east&gt;138.0&lt;/east&gt;</a:t>
            </a:r>
          </a:p>
          <a:p>
            <a:r>
              <a:rPr lang="en-AU" noProof="1"/>
              <a:t>                &lt;north&gt;-27.0&lt;/north&gt;</a:t>
            </a:r>
          </a:p>
          <a:p>
            <a:r>
              <a:rPr lang="en-AU" noProof="1"/>
              <a:t>        &lt;/LatLonBox&gt;</a:t>
            </a:r>
          </a:p>
          <a:p>
            <a:r>
              <a:rPr lang="en-AU" noProof="1"/>
              <a:t>&lt;/GroundOverlay&gt;</a:t>
            </a:r>
          </a:p>
          <a:p>
            <a:r>
              <a:rPr lang="en-AU" noProof="1"/>
              <a:t>&lt;GroundOverlay&gt;</a:t>
            </a:r>
          </a:p>
          <a:p>
            <a:r>
              <a:rPr lang="en-AU" noProof="1"/>
              <a:t>…</a:t>
            </a:r>
          </a:p>
          <a:p>
            <a:r>
              <a:rPr lang="en-AU" noProof="1"/>
              <a:t>&lt;/GroundOverlay&gt;</a:t>
            </a:r>
          </a:p>
          <a:p>
            <a:r>
              <a:rPr lang="en-AU" noProof="1"/>
              <a:t>&lt;/Folder&gt;</a:t>
            </a:r>
          </a:p>
          <a:p>
            <a:r>
              <a:rPr lang="en-AU" noProof="1"/>
              <a:t>&lt;Folder&gt;</a:t>
            </a:r>
          </a:p>
          <a:p>
            <a:r>
              <a:rPr lang="en-AU" noProof="1"/>
              <a:t>        &lt;name&gt;______Polygons______&lt;/name&gt;</a:t>
            </a:r>
          </a:p>
          <a:p>
            <a:r>
              <a:rPr lang="en-AU" noProof="1"/>
              <a:t>&lt;/Folder&gt;</a:t>
            </a:r>
          </a:p>
          <a:p>
            <a:r>
              <a:rPr lang="en-AU" noProof="1"/>
              <a:t>&lt;/Folder&gt;</a:t>
            </a:r>
          </a:p>
          <a:p>
            <a:r>
              <a:rPr lang="en-AU" noProof="1"/>
              <a:t>&lt;!-- Visible Overlays --&gt;</a:t>
            </a:r>
          </a:p>
          <a:p>
            <a:r>
              <a:rPr lang="en-AU" noProof="1"/>
              <a:t>        &lt;Folder&gt;</a:t>
            </a:r>
          </a:p>
          <a:p>
            <a:r>
              <a:rPr lang="en-AU" noProof="1"/>
              <a:t>                &lt;name&gt;natural_water: 404&lt;/name&gt;</a:t>
            </a:r>
          </a:p>
          <a:p>
            <a:r>
              <a:rPr lang="en-AU" noProof="1"/>
              <a:t>                &lt;visibility&gt;1&lt;/visibility&gt;</a:t>
            </a:r>
          </a:p>
          <a:p>
            <a:r>
              <a:rPr lang="en-AU" noProof="1"/>
              <a:t>        &lt;LookAt&gt;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b="1" noProof="1"/>
          </a:p>
          <a:p>
            <a:r>
              <a:rPr lang="en-AU" b="1" noProof="1"/>
              <a:t>Contd… on next slide</a:t>
            </a:r>
          </a:p>
        </p:txBody>
      </p:sp>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9" y="2211637"/>
            <a:ext cx="6366966" cy="3908762"/>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&lt;name&gt;_______Layers_______&lt;/name&gt;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&lt;name&gt;16-day LS8 surface reflectance&lt;/name&gt;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&lt;name&gt;2013-06-07&lt;/name&gt;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&lt;GroundOverlay&gt;</a:t>
            </a:r>
          </a:p>
          <a:p>
            <a:r>
              <a:rPr lang="en-AU" sz="800" noProof="1">
                <a:latin typeface="Calibri" panose="020F0502020204030204" pitchFamily="34" charset="0"/>
                <a:cs typeface="Calibri" panose="020F0502020204030204" pitchFamily="34" charset="0"/>
              </a:rPr>
              <a:t>        &lt;name&gt;2013-06-07: 135.0,-30.0&lt;/name&gt;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http://130.56.242.19/GEWeb/DEA_Layers/landsat8_nbar_16day/2013-06-07/3/135.0_-30.0_138.0_-27.0_2013-06-07_3.png</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US" sz="800" b="1" noProof="1">
                <a:latin typeface="Calibri" panose="020F0502020204030204" pitchFamily="34" charset="0"/>
                <a:cs typeface="Calibri" panose="020F0502020204030204" pitchFamily="34" charset="0"/>
              </a:rPr>
              <a:t>Contd… on right</a:t>
            </a:r>
            <a:endParaRPr lang="en-AU" sz="800" b="1" noProof="1">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251932"/>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4804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553837"/>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68464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4" y="5045615"/>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a GSKY cached image; one tile</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52498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308889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3211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8770281" y="291771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8157960" y="304017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8770281" y="3645147"/>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8157960" y="376761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32558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13828-AB54-46DD-8F72-83D816DCBC9A}"/>
              </a:ext>
            </a:extLst>
          </p:cNvPr>
          <p:cNvSpPr txBox="1"/>
          <p:nvPr/>
        </p:nvSpPr>
        <p:spPr>
          <a:xfrm>
            <a:off x="3992334" y="3895543"/>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GSKY layer for one date; multiple tiles</a:t>
            </a:r>
          </a:p>
        </p:txBody>
      </p:sp>
      <p:cxnSp>
        <p:nvCxnSpPr>
          <p:cNvPr id="28" name="Straight Arrow Connector 27">
            <a:extLst>
              <a:ext uri="{FF2B5EF4-FFF2-40B4-BE49-F238E27FC236}">
                <a16:creationId xmlns:a16="http://schemas.microsoft.com/office/drawing/2014/main" id="{3F5B4417-3938-4409-A50D-A97A4B68B4A6}"/>
              </a:ext>
            </a:extLst>
          </p:cNvPr>
          <p:cNvCxnSpPr/>
          <p:nvPr/>
        </p:nvCxnSpPr>
        <p:spPr>
          <a:xfrm flipH="1">
            <a:off x="3380012" y="40180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3A8429-FCCF-49AC-859C-9B0D45CE68C2}"/>
              </a:ext>
            </a:extLst>
          </p:cNvPr>
          <p:cNvSpPr txBox="1"/>
          <p:nvPr/>
        </p:nvSpPr>
        <p:spPr>
          <a:xfrm>
            <a:off x="3992334" y="4749529"/>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One GSKY tile</a:t>
            </a:r>
          </a:p>
        </p:txBody>
      </p:sp>
      <p:cxnSp>
        <p:nvCxnSpPr>
          <p:cNvPr id="30" name="Straight Arrow Connector 29">
            <a:extLst>
              <a:ext uri="{FF2B5EF4-FFF2-40B4-BE49-F238E27FC236}">
                <a16:creationId xmlns:a16="http://schemas.microsoft.com/office/drawing/2014/main" id="{CF3B4F51-2609-4F44-8CEA-6895C435F00C}"/>
              </a:ext>
            </a:extLst>
          </p:cNvPr>
          <p:cNvCxnSpPr/>
          <p:nvPr/>
        </p:nvCxnSpPr>
        <p:spPr>
          <a:xfrm flipH="1">
            <a:off x="3380012" y="487199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050D7D-69A0-42DF-9447-9B6F75B47D2B}"/>
              </a:ext>
            </a:extLst>
          </p:cNvPr>
          <p:cNvSpPr txBox="1"/>
          <p:nvPr/>
        </p:nvSpPr>
        <p:spPr>
          <a:xfrm>
            <a:off x="9952429" y="4385881"/>
            <a:ext cx="155433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Start of Overlays</a:t>
            </a:r>
          </a:p>
        </p:txBody>
      </p:sp>
      <p:cxnSp>
        <p:nvCxnSpPr>
          <p:cNvPr id="32" name="Straight Arrow Connector 31">
            <a:extLst>
              <a:ext uri="{FF2B5EF4-FFF2-40B4-BE49-F238E27FC236}">
                <a16:creationId xmlns:a16="http://schemas.microsoft.com/office/drawing/2014/main" id="{8C661E33-0624-48B3-9730-0D6DC57A5FEB}"/>
              </a:ext>
            </a:extLst>
          </p:cNvPr>
          <p:cNvCxnSpPr/>
          <p:nvPr/>
        </p:nvCxnSpPr>
        <p:spPr>
          <a:xfrm flipH="1">
            <a:off x="9335970" y="4508344"/>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26186E-6AD1-4FAC-9071-1844FDBA0465}"/>
              </a:ext>
            </a:extLst>
          </p:cNvPr>
          <p:cNvSpPr txBox="1"/>
          <p:nvPr/>
        </p:nvSpPr>
        <p:spPr>
          <a:xfrm>
            <a:off x="9474631" y="4987365"/>
            <a:ext cx="218190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name and no. of polygons</a:t>
            </a:r>
          </a:p>
        </p:txBody>
      </p:sp>
      <p:cxnSp>
        <p:nvCxnSpPr>
          <p:cNvPr id="34" name="Straight Arrow Connector 33">
            <a:extLst>
              <a:ext uri="{FF2B5EF4-FFF2-40B4-BE49-F238E27FC236}">
                <a16:creationId xmlns:a16="http://schemas.microsoft.com/office/drawing/2014/main" id="{B816852F-9FE0-4EF6-9BB4-871CF1A8DD64}"/>
              </a:ext>
            </a:extLst>
          </p:cNvPr>
          <p:cNvCxnSpPr/>
          <p:nvPr/>
        </p:nvCxnSpPr>
        <p:spPr>
          <a:xfrm flipH="1">
            <a:off x="9227530" y="5118066"/>
            <a:ext cx="236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86330F-47AB-4BBF-B565-9A1FA84CA547}"/>
              </a:ext>
            </a:extLst>
          </p:cNvPr>
          <p:cNvSpPr txBox="1"/>
          <p:nvPr/>
        </p:nvSpPr>
        <p:spPr>
          <a:xfrm>
            <a:off x="9154044" y="5265347"/>
            <a:ext cx="250326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36" name="Straight Arrow Connector 35">
            <a:extLst>
              <a:ext uri="{FF2B5EF4-FFF2-40B4-BE49-F238E27FC236}">
                <a16:creationId xmlns:a16="http://schemas.microsoft.com/office/drawing/2014/main" id="{749A07E9-05BD-4D69-9A7F-E2C067D019F7}"/>
              </a:ext>
            </a:extLst>
          </p:cNvPr>
          <p:cNvCxnSpPr/>
          <p:nvPr/>
        </p:nvCxnSpPr>
        <p:spPr>
          <a:xfrm flipH="1">
            <a:off x="8542493" y="537957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70133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8" name="TextBox 7">
            <a:extLst>
              <a:ext uri="{FF2B5EF4-FFF2-40B4-BE49-F238E27FC236}">
                <a16:creationId xmlns:a16="http://schemas.microsoft.com/office/drawing/2014/main" id="{1ACB6740-41E2-4E05-B92A-F52ECE1B1B8B}"/>
              </a:ext>
            </a:extLst>
          </p:cNvPr>
          <p:cNvSpPr txBox="1"/>
          <p:nvPr/>
        </p:nvSpPr>
        <p:spPr>
          <a:xfrm>
            <a:off x="663186" y="914145"/>
            <a:ext cx="6457951" cy="2431435"/>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&lt;MultiGeometry&gt;&lt;Polygon&gt;&lt;outerBoundaryIs&gt;&lt;LinearRing&gt;&lt;coordinates&gt;137.7264071,-28.1236032 137.7276088,-28.1267824 137.7301837,-28.1302643 137.7334453,-28.1408607 137.7358485,-28.1460071 137.74117,-28.1494884 …</a:t>
            </a:r>
          </a:p>
          <a:p>
            <a:r>
              <a:rPr lang="en-US" sz="800" noProof="1">
                <a:latin typeface="Calibri" panose="020F0502020204030204" pitchFamily="34" charset="0"/>
                <a:cs typeface="Calibri" panose="020F0502020204030204" pitchFamily="34" charset="0"/>
              </a:rPr>
              <a:t>-29.0126894 137.596486,-29.0131397 137.5999192,-29.0140404 137.6031808,-29.0165924 137.6069573,-29.0204953 137.6098756,-29.022897&lt;/coordinates&gt;&lt;/LinearRing&gt;&lt;/innerBoundaryIs&gt;&lt;/Polygon&gt;&lt;/MultiGeometry&gt;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&lt;Folder&gt;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&lt;name&gt;_______Dates________&lt;/name&gt;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sp>
        <p:nvSpPr>
          <p:cNvPr id="11" name="TextBox 10">
            <a:extLst>
              <a:ext uri="{FF2B5EF4-FFF2-40B4-BE49-F238E27FC236}">
                <a16:creationId xmlns:a16="http://schemas.microsoft.com/office/drawing/2014/main" id="{275F2B04-D794-4A7D-BCFC-0095B5DFC425}"/>
              </a:ext>
            </a:extLst>
          </p:cNvPr>
          <p:cNvSpPr txBox="1"/>
          <p:nvPr/>
        </p:nvSpPr>
        <p:spPr>
          <a:xfrm>
            <a:off x="7229791" y="1023897"/>
            <a:ext cx="3701802"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6617469" y="1146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2394196" y="1583626"/>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polygon</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1781874" y="164028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23D15-2F02-4FEE-98F9-248DB34E9FBE}"/>
              </a:ext>
            </a:extLst>
          </p:cNvPr>
          <p:cNvSpPr txBox="1"/>
          <p:nvPr/>
        </p:nvSpPr>
        <p:spPr>
          <a:xfrm>
            <a:off x="2394196" y="20782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8" name="Straight Arrow Connector 17">
            <a:extLst>
              <a:ext uri="{FF2B5EF4-FFF2-40B4-BE49-F238E27FC236}">
                <a16:creationId xmlns:a16="http://schemas.microsoft.com/office/drawing/2014/main" id="{B6F056B1-6918-43B5-8179-4DC3533AA3AD}"/>
              </a:ext>
            </a:extLst>
          </p:cNvPr>
          <p:cNvCxnSpPr/>
          <p:nvPr/>
        </p:nvCxnSpPr>
        <p:spPr>
          <a:xfrm flipH="1">
            <a:off x="1781874" y="21349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3F492F-ED23-4FEA-B972-97E86979C011}"/>
              </a:ext>
            </a:extLst>
          </p:cNvPr>
          <p:cNvSpPr txBox="1"/>
          <p:nvPr/>
        </p:nvSpPr>
        <p:spPr>
          <a:xfrm>
            <a:off x="3506304" y="2821370"/>
            <a:ext cx="258969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Title line for multiple dates</a:t>
            </a:r>
          </a:p>
        </p:txBody>
      </p:sp>
      <p:cxnSp>
        <p:nvCxnSpPr>
          <p:cNvPr id="20" name="Straight Arrow Connector 19">
            <a:extLst>
              <a:ext uri="{FF2B5EF4-FFF2-40B4-BE49-F238E27FC236}">
                <a16:creationId xmlns:a16="http://schemas.microsoft.com/office/drawing/2014/main" id="{FE396D72-5CED-4271-BCF7-FCB8D4B34A1B}"/>
              </a:ext>
            </a:extLst>
          </p:cNvPr>
          <p:cNvCxnSpPr/>
          <p:nvPr/>
        </p:nvCxnSpPr>
        <p:spPr>
          <a:xfrm flipH="1">
            <a:off x="2893982" y="28697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7DC8-798F-4D5E-9CDB-D6A420224CF3}"/>
              </a:ext>
            </a:extLst>
          </p:cNvPr>
          <p:cNvSpPr txBox="1"/>
          <p:nvPr/>
        </p:nvSpPr>
        <p:spPr>
          <a:xfrm>
            <a:off x="2394196" y="25431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all overlay layers</a:t>
            </a:r>
          </a:p>
        </p:txBody>
      </p:sp>
      <p:cxnSp>
        <p:nvCxnSpPr>
          <p:cNvPr id="22" name="Straight Arrow Connector 21">
            <a:extLst>
              <a:ext uri="{FF2B5EF4-FFF2-40B4-BE49-F238E27FC236}">
                <a16:creationId xmlns:a16="http://schemas.microsoft.com/office/drawing/2014/main" id="{36739F39-2697-4406-A189-97E1A985AED8}"/>
              </a:ext>
            </a:extLst>
          </p:cNvPr>
          <p:cNvCxnSpPr/>
          <p:nvPr/>
        </p:nvCxnSpPr>
        <p:spPr>
          <a:xfrm flipH="1">
            <a:off x="1781874" y="25998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4838AA-7E78-4E72-B746-8E8CF61B833C}"/>
              </a:ext>
            </a:extLst>
          </p:cNvPr>
          <p:cNvSpPr txBox="1"/>
          <p:nvPr/>
        </p:nvSpPr>
        <p:spPr>
          <a:xfrm>
            <a:off x="663186" y="3385742"/>
            <a:ext cx="6457951" cy="2846933"/>
          </a:xfrm>
          <a:prstGeom prst="rect">
            <a:avLst/>
          </a:prstGeom>
          <a:noFill/>
          <a:ln w="3175">
            <a:solidFill>
              <a:schemeClr val="tx1"/>
            </a:solidFill>
          </a:ln>
        </p:spPr>
        <p:txBody>
          <a:bodyPr wrap="square" rtlCol="0">
            <a:spAutoFit/>
          </a:bodyPr>
          <a:lstStyle/>
          <a:p>
            <a:pPr algn="l"/>
            <a:r>
              <a:rPr lang="en-US" sz="900" b="1" noProof="1">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KML file is enclosed in &lt;kml&gt;…&lt;/kml&gt; and its entire content in &lt;Document&gt;…&lt;/Document&gt;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&lt;Document&gt; holds multiple layers, each with multiple GSKY tiles and/or overlay polygons.</a:t>
            </a:r>
          </a:p>
          <a:p>
            <a:pPr marL="171450" indent="-171450" algn="l">
              <a:buFont typeface="Arial" panose="020B0604020202020204" pitchFamily="34" charset="0"/>
              <a:buChar char="•"/>
            </a:pPr>
            <a:r>
              <a:rPr lang="en-US" sz="900" noProof="1">
                <a:latin typeface="Calibri" panose="020F0502020204030204" pitchFamily="34" charset="0"/>
                <a:cs typeface="Calibri" panose="020F0502020204030204" pitchFamily="34" charset="0"/>
              </a:rPr>
              <a:t>A layer is enclosed in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enclosed in &lt;GroundOverlay&gt;…&lt;/GroundOverlay&gt;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bounding box for a tile is enclosed in &lt;LatLonBox&gt;…&lt;/LatLonBox&gt;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requested via a HREF request enclosed in &lt;Icon&gt;…&lt;/Icon&gt;</a:t>
            </a:r>
          </a:p>
          <a:p>
            <a:pPr marL="628650" lvl="1" indent="-171450">
              <a:buFont typeface="Arial" panose="020B0604020202020204" pitchFamily="34" charset="0"/>
              <a:buChar char="•"/>
            </a:pPr>
            <a:r>
              <a:rPr lang="en-US" sz="800" noProof="1">
                <a:latin typeface="Calibri" panose="020F0502020204030204" pitchFamily="34" charset="0"/>
                <a:cs typeface="Calibri" panose="020F0502020204030204" pitchFamily="34" charset="0"/>
              </a:rPr>
              <a:t> http://130.56.242.19/GEWeb/DEA_Layers/landsat8_nbar_16day/2013-06-07/3/135.0_-30.0_138.0_-27.0_2013-06-07_3.png</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Low resolution tiles have been pre-created and permanently stored on server.</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With high resolution tiles, the PNG file is created on the fly and stored on server. These are purged at midnight.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layer and each tile can be zoomed in independently.</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x,y,z coordinates for zooming are enclosed in &lt;LookAt&gt;…&lt;/LookAt&gt;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placed AFTER the GSKY layers so that they are displayed on top.</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also grouped as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overlay layer may have multiple polygons.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number is shown next to the name of the layer. e.g. water: 448</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polygon is enclosed in &lt;Placemark&gt;…&lt;/Placemark&gt;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Folder, GroundOverlay and Placemark must have a non-empty name.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If omitted, the system will give it a hash string as name. Give it as a single space if no name is required.</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last folder in the KML will be empty but will enclose the date layers when rendered in NWW.</a:t>
            </a:r>
          </a:p>
        </p:txBody>
      </p: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0.5|10.3|5.2|4.1|5"/>
</p:tagLst>
</file>

<file path=ppt/tags/tag31.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0.5|10.3|5.2|4.1|5"/>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36.xml><?xml version="1.0" encoding="utf-8"?>
<p:tagLst xmlns:a="http://schemas.openxmlformats.org/drawingml/2006/main" xmlns:r="http://schemas.openxmlformats.org/officeDocument/2006/relationships" xmlns:p="http://schemas.openxmlformats.org/presentationml/2006/main">
  <p:tag name="TIMING" val="|0.5|10.3|5.2|4.1|5"/>
</p:tagLst>
</file>

<file path=ppt/tags/tag37.xml><?xml version="1.0" encoding="utf-8"?>
<p:tagLst xmlns:a="http://schemas.openxmlformats.org/drawingml/2006/main" xmlns:r="http://schemas.openxmlformats.org/officeDocument/2006/relationships" xmlns:p="http://schemas.openxmlformats.org/presentationml/2006/main">
  <p:tag name="TIMING" val="|0.5|10.3|5.2|4.1|5"/>
</p:tagLst>
</file>

<file path=ppt/tags/tag38.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20757</TotalTime>
  <Words>7807</Words>
  <Application>Microsoft Office PowerPoint</Application>
  <PresentationFormat>Widescreen</PresentationFormat>
  <Paragraphs>1248</Paragraphs>
  <Slides>40</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Calibri Light</vt:lpstr>
      <vt:lpstr>Tw Cen MT</vt:lpstr>
      <vt:lpstr>Droplet</vt:lpstr>
      <vt:lpstr>Custom Design</vt:lpstr>
      <vt:lpstr>NASA Web WorldWind – KML - 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237</cp:revision>
  <dcterms:created xsi:type="dcterms:W3CDTF">2019-06-19T05:15:32Z</dcterms:created>
  <dcterms:modified xsi:type="dcterms:W3CDTF">2020-03-17T23:07:28Z</dcterms:modified>
</cp:coreProperties>
</file>